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70" r:id="rId5"/>
    <p:sldId id="274" r:id="rId6"/>
    <p:sldId id="276" r:id="rId7"/>
    <p:sldId id="272" r:id="rId8"/>
    <p:sldId id="281" r:id="rId9"/>
    <p:sldId id="277" r:id="rId10"/>
    <p:sldId id="278" r:id="rId11"/>
    <p:sldId id="279" r:id="rId12"/>
    <p:sldId id="280" r:id="rId13"/>
    <p:sldId id="283" r:id="rId14"/>
    <p:sldId id="28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559" autoAdjust="0"/>
    <p:restoredTop sz="86230" autoAdjust="0"/>
  </p:normalViewPr>
  <p:slideViewPr>
    <p:cSldViewPr>
      <p:cViewPr varScale="1">
        <p:scale>
          <a:sx n="69" d="100"/>
          <a:sy n="69" d="100"/>
        </p:scale>
        <p:origin x="-28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3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Рабочий стол\угадай\Зелёный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38" y="6507163"/>
            <a:ext cx="164306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4678" y="3135354"/>
            <a:ext cx="4781044" cy="2651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214290"/>
            <a:ext cx="6072229" cy="9239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19.03.2002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&#1060;&#1080;&#1079;&#1082;&#1091;&#1083;&#1100;&#1090;&#1084;&#1080;&#1085;&#1091;&#1090;&#1082;&#1072;%20&#1089;&#1086;%20&#1089;&#1084;&#1072;&#1081;&#1083;&#1080;&#1082;&#1086;&#1084;.mp4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11560" y="908720"/>
            <a:ext cx="7736904" cy="496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Приём письменного деления </a:t>
            </a:r>
            <a:b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</a:b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многозначных чисел </a:t>
            </a:r>
            <a:b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</a:b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на однозначное число.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Line 3"/>
          <p:cNvSpPr>
            <a:spLocks noChangeShapeType="1"/>
          </p:cNvSpPr>
          <p:nvPr/>
        </p:nvSpPr>
        <p:spPr bwMode="auto">
          <a:xfrm>
            <a:off x="3779912" y="1772816"/>
            <a:ext cx="0" cy="1447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5" name="Line 4"/>
          <p:cNvSpPr>
            <a:spLocks noChangeShapeType="1"/>
          </p:cNvSpPr>
          <p:nvPr/>
        </p:nvSpPr>
        <p:spPr bwMode="auto">
          <a:xfrm flipH="1">
            <a:off x="3851920" y="2564904"/>
            <a:ext cx="2819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3995936" y="1772816"/>
            <a:ext cx="762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dirty="0" smtClean="0">
                <a:latin typeface="Cambria Math" pitchFamily="18" charset="0"/>
                <a:ea typeface="Cambria Math" pitchFamily="18" charset="0"/>
              </a:rPr>
              <a:t>5</a:t>
            </a:r>
            <a:endParaRPr lang="ru-RU" sz="48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197" name="Arc 6"/>
          <p:cNvSpPr>
            <a:spLocks/>
          </p:cNvSpPr>
          <p:nvPr/>
        </p:nvSpPr>
        <p:spPr bwMode="auto">
          <a:xfrm rot="12821610" flipV="1">
            <a:off x="1461486" y="1924445"/>
            <a:ext cx="385547" cy="325266"/>
          </a:xfrm>
          <a:custGeom>
            <a:avLst/>
            <a:gdLst>
              <a:gd name="T0" fmla="*/ 88184 w 19437"/>
              <a:gd name="T1" fmla="*/ 0 h 20779"/>
              <a:gd name="T2" fmla="*/ 290513 w 19437"/>
              <a:gd name="T3" fmla="*/ 163136 h 20779"/>
              <a:gd name="T4" fmla="*/ 0 w 19437"/>
              <a:gd name="T5" fmla="*/ 298450 h 20779"/>
              <a:gd name="T6" fmla="*/ 0 60000 65536"/>
              <a:gd name="T7" fmla="*/ 0 60000 65536"/>
              <a:gd name="T8" fmla="*/ 0 60000 65536"/>
              <a:gd name="T9" fmla="*/ 0 w 19437"/>
              <a:gd name="T10" fmla="*/ 0 h 20779"/>
              <a:gd name="T11" fmla="*/ 19437 w 19437"/>
              <a:gd name="T12" fmla="*/ 20779 h 2077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437" h="20779" fill="none" extrusionOk="0">
                <a:moveTo>
                  <a:pt x="5899" y="0"/>
                </a:moveTo>
                <a:cubicBezTo>
                  <a:pt x="11825" y="1682"/>
                  <a:pt x="16750" y="5815"/>
                  <a:pt x="19437" y="11357"/>
                </a:cubicBezTo>
              </a:path>
              <a:path w="19437" h="20779" stroke="0" extrusionOk="0">
                <a:moveTo>
                  <a:pt x="5899" y="0"/>
                </a:moveTo>
                <a:cubicBezTo>
                  <a:pt x="11825" y="1682"/>
                  <a:pt x="16750" y="5815"/>
                  <a:pt x="19437" y="11357"/>
                </a:cubicBezTo>
                <a:lnTo>
                  <a:pt x="0" y="20779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9399" name="Text Box 7"/>
          <p:cNvSpPr txBox="1">
            <a:spLocks noChangeArrowheads="1"/>
          </p:cNvSpPr>
          <p:nvPr/>
        </p:nvSpPr>
        <p:spPr bwMode="auto">
          <a:xfrm>
            <a:off x="539552" y="3284984"/>
            <a:ext cx="26638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>
                <a:latin typeface="Cambria Math" pitchFamily="18" charset="0"/>
                <a:ea typeface="Cambria Math" pitchFamily="18" charset="0"/>
              </a:rPr>
              <a:t>неполное делимое</a:t>
            </a:r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 flipV="1">
            <a:off x="971600" y="2564904"/>
            <a:ext cx="216024" cy="864096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1" name="Arc 10"/>
          <p:cNvSpPr>
            <a:spLocks/>
          </p:cNvSpPr>
          <p:nvPr/>
        </p:nvSpPr>
        <p:spPr bwMode="auto">
          <a:xfrm rot="13447818" flipV="1">
            <a:off x="1040213" y="1851780"/>
            <a:ext cx="367001" cy="345844"/>
          </a:xfrm>
          <a:custGeom>
            <a:avLst/>
            <a:gdLst>
              <a:gd name="T0" fmla="*/ 88361 w 20882"/>
              <a:gd name="T1" fmla="*/ 0 h 20779"/>
              <a:gd name="T2" fmla="*/ 312738 w 20882"/>
              <a:gd name="T3" fmla="*/ 219108 h 20779"/>
              <a:gd name="T4" fmla="*/ 0 w 20882"/>
              <a:gd name="T5" fmla="*/ 298450 h 20779"/>
              <a:gd name="T6" fmla="*/ 0 60000 65536"/>
              <a:gd name="T7" fmla="*/ 0 60000 65536"/>
              <a:gd name="T8" fmla="*/ 0 60000 65536"/>
              <a:gd name="T9" fmla="*/ 0 w 20882"/>
              <a:gd name="T10" fmla="*/ 0 h 20779"/>
              <a:gd name="T11" fmla="*/ 20882 w 20882"/>
              <a:gd name="T12" fmla="*/ 20779 h 2077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882" h="20779" fill="none" extrusionOk="0">
                <a:moveTo>
                  <a:pt x="5899" y="0"/>
                </a:moveTo>
                <a:cubicBezTo>
                  <a:pt x="13236" y="2083"/>
                  <a:pt x="18931" y="7881"/>
                  <a:pt x="20881" y="15255"/>
                </a:cubicBezTo>
              </a:path>
              <a:path w="20882" h="20779" stroke="0" extrusionOk="0">
                <a:moveTo>
                  <a:pt x="5899" y="0"/>
                </a:moveTo>
                <a:cubicBezTo>
                  <a:pt x="13236" y="2083"/>
                  <a:pt x="18931" y="7881"/>
                  <a:pt x="20881" y="15255"/>
                </a:cubicBezTo>
                <a:lnTo>
                  <a:pt x="0" y="20779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9405" name="Text Box 13"/>
          <p:cNvSpPr txBox="1">
            <a:spLocks noChangeArrowheads="1"/>
          </p:cNvSpPr>
          <p:nvPr/>
        </p:nvSpPr>
        <p:spPr bwMode="auto">
          <a:xfrm>
            <a:off x="1763688" y="1844824"/>
            <a:ext cx="7191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dirty="0" smtClean="0">
                <a:latin typeface="Cambria Math" pitchFamily="18" charset="0"/>
                <a:ea typeface="Cambria Math" pitchFamily="18" charset="0"/>
              </a:rPr>
              <a:t>6</a:t>
            </a:r>
            <a:endParaRPr lang="ru-RU" sz="48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205" name="Text Box 14"/>
          <p:cNvSpPr txBox="1">
            <a:spLocks noChangeArrowheads="1"/>
          </p:cNvSpPr>
          <p:nvPr/>
        </p:nvSpPr>
        <p:spPr bwMode="auto">
          <a:xfrm>
            <a:off x="971600" y="1844824"/>
            <a:ext cx="5048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dirty="0">
                <a:latin typeface="Cambria Math" pitchFamily="18" charset="0"/>
                <a:ea typeface="Cambria Math" pitchFamily="18" charset="0"/>
              </a:rPr>
              <a:t>7</a:t>
            </a:r>
          </a:p>
        </p:txBody>
      </p:sp>
      <p:sp>
        <p:nvSpPr>
          <p:cNvPr id="59407" name="Text Box 15"/>
          <p:cNvSpPr txBox="1">
            <a:spLocks noChangeArrowheads="1"/>
          </p:cNvSpPr>
          <p:nvPr/>
        </p:nvSpPr>
        <p:spPr bwMode="auto">
          <a:xfrm>
            <a:off x="1331640" y="1844824"/>
            <a:ext cx="50323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dirty="0" smtClean="0">
                <a:latin typeface="Cambria Math" pitchFamily="18" charset="0"/>
                <a:ea typeface="Cambria Math" pitchFamily="18" charset="0"/>
              </a:rPr>
              <a:t>5.</a:t>
            </a:r>
            <a:endParaRPr lang="ru-RU" sz="48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9408" name="Text Box 16"/>
          <p:cNvSpPr txBox="1">
            <a:spLocks noChangeArrowheads="1"/>
          </p:cNvSpPr>
          <p:nvPr/>
        </p:nvSpPr>
        <p:spPr bwMode="auto">
          <a:xfrm>
            <a:off x="2267744" y="1844824"/>
            <a:ext cx="4318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dirty="0" smtClean="0">
                <a:latin typeface="Cambria Math" pitchFamily="18" charset="0"/>
                <a:ea typeface="Cambria Math" pitchFamily="18" charset="0"/>
              </a:rPr>
              <a:t>0</a:t>
            </a:r>
            <a:endParaRPr lang="ru-RU" sz="48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208" name="Text Box 17"/>
          <p:cNvSpPr txBox="1">
            <a:spLocks noChangeArrowheads="1"/>
          </p:cNvSpPr>
          <p:nvPr/>
        </p:nvSpPr>
        <p:spPr bwMode="auto">
          <a:xfrm>
            <a:off x="7092280" y="5085184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683568" y="476672"/>
            <a:ext cx="7885492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 Math" pitchFamily="18" charset="0"/>
                <a:ea typeface="Cambria Math" pitchFamily="18" charset="0"/>
              </a:rPr>
              <a:t>Письменные приёмы деления:</a:t>
            </a:r>
            <a:endParaRPr lang="ru-RU" sz="4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Arc 6"/>
          <p:cNvSpPr>
            <a:spLocks/>
          </p:cNvSpPr>
          <p:nvPr/>
        </p:nvSpPr>
        <p:spPr bwMode="auto">
          <a:xfrm rot="12821610" flipV="1">
            <a:off x="1893535" y="1924446"/>
            <a:ext cx="385547" cy="325266"/>
          </a:xfrm>
          <a:custGeom>
            <a:avLst/>
            <a:gdLst>
              <a:gd name="T0" fmla="*/ 88184 w 19437"/>
              <a:gd name="T1" fmla="*/ 0 h 20779"/>
              <a:gd name="T2" fmla="*/ 290513 w 19437"/>
              <a:gd name="T3" fmla="*/ 163136 h 20779"/>
              <a:gd name="T4" fmla="*/ 0 w 19437"/>
              <a:gd name="T5" fmla="*/ 298450 h 20779"/>
              <a:gd name="T6" fmla="*/ 0 60000 65536"/>
              <a:gd name="T7" fmla="*/ 0 60000 65536"/>
              <a:gd name="T8" fmla="*/ 0 60000 65536"/>
              <a:gd name="T9" fmla="*/ 0 w 19437"/>
              <a:gd name="T10" fmla="*/ 0 h 20779"/>
              <a:gd name="T11" fmla="*/ 19437 w 19437"/>
              <a:gd name="T12" fmla="*/ 20779 h 2077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437" h="20779" fill="none" extrusionOk="0">
                <a:moveTo>
                  <a:pt x="5899" y="0"/>
                </a:moveTo>
                <a:cubicBezTo>
                  <a:pt x="11825" y="1682"/>
                  <a:pt x="16750" y="5815"/>
                  <a:pt x="19437" y="11357"/>
                </a:cubicBezTo>
              </a:path>
              <a:path w="19437" h="20779" stroke="0" extrusionOk="0">
                <a:moveTo>
                  <a:pt x="5899" y="0"/>
                </a:moveTo>
                <a:cubicBezTo>
                  <a:pt x="11825" y="1682"/>
                  <a:pt x="16750" y="5815"/>
                  <a:pt x="19437" y="11357"/>
                </a:cubicBezTo>
                <a:lnTo>
                  <a:pt x="0" y="20779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rc 6"/>
          <p:cNvSpPr>
            <a:spLocks/>
          </p:cNvSpPr>
          <p:nvPr/>
        </p:nvSpPr>
        <p:spPr bwMode="auto">
          <a:xfrm rot="12821610" flipV="1">
            <a:off x="2325581" y="1924446"/>
            <a:ext cx="385547" cy="325266"/>
          </a:xfrm>
          <a:custGeom>
            <a:avLst/>
            <a:gdLst>
              <a:gd name="T0" fmla="*/ 88184 w 19437"/>
              <a:gd name="T1" fmla="*/ 0 h 20779"/>
              <a:gd name="T2" fmla="*/ 290513 w 19437"/>
              <a:gd name="T3" fmla="*/ 163136 h 20779"/>
              <a:gd name="T4" fmla="*/ 0 w 19437"/>
              <a:gd name="T5" fmla="*/ 298450 h 20779"/>
              <a:gd name="T6" fmla="*/ 0 60000 65536"/>
              <a:gd name="T7" fmla="*/ 0 60000 65536"/>
              <a:gd name="T8" fmla="*/ 0 60000 65536"/>
              <a:gd name="T9" fmla="*/ 0 w 19437"/>
              <a:gd name="T10" fmla="*/ 0 h 20779"/>
              <a:gd name="T11" fmla="*/ 19437 w 19437"/>
              <a:gd name="T12" fmla="*/ 20779 h 2077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437" h="20779" fill="none" extrusionOk="0">
                <a:moveTo>
                  <a:pt x="5899" y="0"/>
                </a:moveTo>
                <a:cubicBezTo>
                  <a:pt x="11825" y="1682"/>
                  <a:pt x="16750" y="5815"/>
                  <a:pt x="19437" y="11357"/>
                </a:cubicBezTo>
              </a:path>
              <a:path w="19437" h="20779" stroke="0" extrusionOk="0">
                <a:moveTo>
                  <a:pt x="5899" y="0"/>
                </a:moveTo>
                <a:cubicBezTo>
                  <a:pt x="11825" y="1682"/>
                  <a:pt x="16750" y="5815"/>
                  <a:pt x="19437" y="11357"/>
                </a:cubicBezTo>
                <a:lnTo>
                  <a:pt x="0" y="20779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nimBg="1"/>
      <p:bldP spid="59399" grpId="0"/>
      <p:bldP spid="59400" grpId="0" animBg="1"/>
      <p:bldP spid="8201" grpId="0" animBg="1"/>
      <p:bldP spid="23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Line 3"/>
          <p:cNvSpPr>
            <a:spLocks noChangeShapeType="1"/>
          </p:cNvSpPr>
          <p:nvPr/>
        </p:nvSpPr>
        <p:spPr bwMode="auto">
          <a:xfrm>
            <a:off x="3419872" y="1700808"/>
            <a:ext cx="0" cy="1447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 flipH="1">
            <a:off x="3491880" y="2420888"/>
            <a:ext cx="172819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3635896" y="1628800"/>
            <a:ext cx="762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dirty="0">
                <a:solidFill>
                  <a:srgbClr val="0000FF"/>
                </a:solidFill>
                <a:latin typeface="Cambria Math" pitchFamily="18" charset="0"/>
                <a:ea typeface="Cambria Math" pitchFamily="18" charset="0"/>
              </a:rPr>
              <a:t>5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3733800" y="35814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3419872" y="2348880"/>
            <a:ext cx="5760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dirty="0">
                <a:solidFill>
                  <a:srgbClr val="0000FF"/>
                </a:solidFill>
                <a:latin typeface="Cambria Math" pitchFamily="18" charset="0"/>
                <a:ea typeface="Cambria Math" pitchFamily="18" charset="0"/>
              </a:rPr>
              <a:t>1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5292080" y="3861048"/>
            <a:ext cx="2747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4788024" y="3645024"/>
            <a:ext cx="609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3851920" y="2780928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latin typeface="Arial Black" pitchFamily="34" charset="0"/>
              </a:rPr>
              <a:t>●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4139952" y="2780928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latin typeface="Arial Black" pitchFamily="34" charset="0"/>
              </a:rPr>
              <a:t>●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4355976" y="2780928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latin typeface="Arial Black" pitchFamily="34" charset="0"/>
              </a:rPr>
              <a:t>●</a:t>
            </a:r>
          </a:p>
        </p:txBody>
      </p:sp>
      <p:sp>
        <p:nvSpPr>
          <p:cNvPr id="60432" name="Text Box 16"/>
          <p:cNvSpPr txBox="1">
            <a:spLocks noChangeArrowheads="1"/>
          </p:cNvSpPr>
          <p:nvPr/>
        </p:nvSpPr>
        <p:spPr bwMode="auto">
          <a:xfrm>
            <a:off x="683568" y="2060848"/>
            <a:ext cx="6034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>
                <a:latin typeface="Arial Black" pitchFamily="34" charset="0"/>
                <a:sym typeface="Symbol" pitchFamily="18" charset="2"/>
              </a:rPr>
              <a:t></a:t>
            </a:r>
          </a:p>
        </p:txBody>
      </p:sp>
      <p:sp>
        <p:nvSpPr>
          <p:cNvPr id="60433" name="Text Box 17"/>
          <p:cNvSpPr txBox="1">
            <a:spLocks noChangeArrowheads="1"/>
          </p:cNvSpPr>
          <p:nvPr/>
        </p:nvSpPr>
        <p:spPr bwMode="auto">
          <a:xfrm>
            <a:off x="971600" y="2276872"/>
            <a:ext cx="457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dirty="0">
                <a:latin typeface="Cambria Math" pitchFamily="18" charset="0"/>
                <a:ea typeface="Cambria Math" pitchFamily="18" charset="0"/>
              </a:rPr>
              <a:t>5</a:t>
            </a:r>
          </a:p>
        </p:txBody>
      </p:sp>
      <p:sp>
        <p:nvSpPr>
          <p:cNvPr id="60434" name="Line 18"/>
          <p:cNvSpPr>
            <a:spLocks noChangeShapeType="1"/>
          </p:cNvSpPr>
          <p:nvPr/>
        </p:nvSpPr>
        <p:spPr bwMode="auto">
          <a:xfrm>
            <a:off x="971600" y="2924944"/>
            <a:ext cx="576064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0435" name="Text Box 19"/>
          <p:cNvSpPr txBox="1">
            <a:spLocks noChangeArrowheads="1"/>
          </p:cNvSpPr>
          <p:nvPr/>
        </p:nvSpPr>
        <p:spPr bwMode="auto">
          <a:xfrm>
            <a:off x="971600" y="2780928"/>
            <a:ext cx="43204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dirty="0">
                <a:latin typeface="Cambria Math" pitchFamily="18" charset="0"/>
                <a:ea typeface="Cambria Math" pitchFamily="18" charset="0"/>
              </a:rPr>
              <a:t>2</a:t>
            </a:r>
          </a:p>
        </p:txBody>
      </p:sp>
      <p:sp>
        <p:nvSpPr>
          <p:cNvPr id="60436" name="Text Box 20"/>
          <p:cNvSpPr txBox="1">
            <a:spLocks noChangeArrowheads="1"/>
          </p:cNvSpPr>
          <p:nvPr/>
        </p:nvSpPr>
        <p:spPr bwMode="auto">
          <a:xfrm>
            <a:off x="5724128" y="1484784"/>
            <a:ext cx="2808312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dirty="0" smtClean="0">
                <a:latin typeface="Cambria Math" pitchFamily="18" charset="0"/>
                <a:ea typeface="Cambria Math" pitchFamily="18" charset="0"/>
              </a:rPr>
              <a:t>Остаток </a:t>
            </a:r>
            <a:r>
              <a:rPr lang="ru-RU" sz="4400" b="1" dirty="0" smtClean="0">
                <a:solidFill>
                  <a:srgbClr val="0000FF"/>
                </a:solidFill>
                <a:latin typeface="Cambria Math" pitchFamily="18" charset="0"/>
                <a:ea typeface="Cambria Math" pitchFamily="18" charset="0"/>
              </a:rPr>
              <a:t>2</a:t>
            </a:r>
            <a:r>
              <a:rPr lang="ru-RU" sz="44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4400" b="1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меньше</a:t>
            </a:r>
            <a:r>
              <a:rPr lang="ru-RU" sz="4400" dirty="0">
                <a:latin typeface="Cambria Math" pitchFamily="18" charset="0"/>
                <a:ea typeface="Cambria Math" pitchFamily="18" charset="0"/>
              </a:rPr>
              <a:t> делителя </a:t>
            </a:r>
            <a:r>
              <a:rPr lang="ru-RU" sz="4400" b="1" dirty="0" smtClean="0">
                <a:solidFill>
                  <a:srgbClr val="0000FF"/>
                </a:solidFill>
                <a:latin typeface="Cambria Math" pitchFamily="18" charset="0"/>
                <a:ea typeface="Cambria Math" pitchFamily="18" charset="0"/>
              </a:rPr>
              <a:t>5</a:t>
            </a:r>
            <a:r>
              <a:rPr lang="ru-RU" sz="4400" dirty="0" smtClean="0">
                <a:latin typeface="Cambria Math" pitchFamily="18" charset="0"/>
                <a:ea typeface="Cambria Math" pitchFamily="18" charset="0"/>
              </a:rPr>
              <a:t>.</a:t>
            </a:r>
            <a:endParaRPr lang="ru-RU" sz="44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0437" name="Text Box 21"/>
          <p:cNvSpPr txBox="1">
            <a:spLocks noChangeArrowheads="1"/>
          </p:cNvSpPr>
          <p:nvPr/>
        </p:nvSpPr>
        <p:spPr bwMode="auto">
          <a:xfrm>
            <a:off x="3563888" y="2780928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latin typeface="Arial Black" pitchFamily="34" charset="0"/>
              </a:rPr>
              <a:t>●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83568" y="476672"/>
            <a:ext cx="7885492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 Math" pitchFamily="18" charset="0"/>
                <a:ea typeface="Cambria Math" pitchFamily="18" charset="0"/>
              </a:rPr>
              <a:t>Письменные приёмы деления:</a:t>
            </a:r>
            <a:endParaRPr lang="ru-RU" sz="4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971600" y="1628800"/>
            <a:ext cx="5760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dirty="0" smtClean="0">
                <a:latin typeface="Cambria Math" pitchFamily="18" charset="0"/>
                <a:ea typeface="Cambria Math" pitchFamily="18" charset="0"/>
              </a:rPr>
              <a:t>7</a:t>
            </a:r>
            <a:endParaRPr lang="ru-RU" sz="4800" b="1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0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0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0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0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0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0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60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7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0" autoRev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0" autoRev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1000" autoRev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0" autoRev="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04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2000" fill="hold"/>
                                        <p:tgtEl>
                                          <p:spTgt spid="604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435"/>
                  </p:tgtEl>
                </p:cond>
              </p:nextCondLst>
            </p:seq>
          </p:childTnLst>
        </p:cTn>
      </p:par>
    </p:tnLst>
    <p:bldLst>
      <p:bldP spid="60424" grpId="0"/>
      <p:bldP spid="9227" grpId="0"/>
      <p:bldP spid="9228" grpId="0"/>
      <p:bldP spid="9229" grpId="0"/>
      <p:bldP spid="60432" grpId="0"/>
      <p:bldP spid="60433" grpId="0"/>
      <p:bldP spid="60434" grpId="0" animBg="1"/>
      <p:bldP spid="60435" grpId="0"/>
      <p:bldP spid="60435" grpId="1"/>
      <p:bldP spid="60436" grpId="0"/>
      <p:bldP spid="60437" grpId="0"/>
      <p:bldP spid="24" grpId="0"/>
      <p:bldP spid="24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Line 3"/>
          <p:cNvSpPr>
            <a:spLocks noChangeShapeType="1"/>
          </p:cNvSpPr>
          <p:nvPr/>
        </p:nvSpPr>
        <p:spPr bwMode="auto">
          <a:xfrm>
            <a:off x="2357422" y="1857364"/>
            <a:ext cx="0" cy="1447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 flipH="1">
            <a:off x="2285984" y="2357430"/>
            <a:ext cx="2324472" cy="1332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500298" y="1700808"/>
            <a:ext cx="50006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dirty="0">
                <a:solidFill>
                  <a:srgbClr val="0000FF"/>
                </a:solidFill>
                <a:latin typeface="Cambria Math" pitchFamily="18" charset="0"/>
                <a:ea typeface="Cambria Math" pitchFamily="18" charset="0"/>
              </a:rPr>
              <a:t>5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3733800" y="35814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755576" y="1700808"/>
            <a:ext cx="223224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dirty="0" smtClean="0">
                <a:latin typeface="Cambria Math" pitchFamily="18" charset="0"/>
                <a:ea typeface="Cambria Math" pitchFamily="18" charset="0"/>
              </a:rPr>
              <a:t>7560</a:t>
            </a:r>
            <a:endParaRPr lang="ru-RU" sz="44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2500298" y="2348880"/>
            <a:ext cx="50006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dirty="0">
                <a:solidFill>
                  <a:srgbClr val="0000FF"/>
                </a:solidFill>
                <a:latin typeface="Cambria Math" pitchFamily="18" charset="0"/>
                <a:ea typeface="Cambria Math" pitchFamily="18" charset="0"/>
              </a:rPr>
              <a:t>1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505200" y="34290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61451" name="Text Box 11"/>
          <p:cNvSpPr txBox="1">
            <a:spLocks noChangeArrowheads="1"/>
          </p:cNvSpPr>
          <p:nvPr/>
        </p:nvSpPr>
        <p:spPr bwMode="auto">
          <a:xfrm>
            <a:off x="3347864" y="2780928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latin typeface="Arial Black" pitchFamily="34" charset="0"/>
              </a:rPr>
              <a:t>●</a:t>
            </a:r>
          </a:p>
        </p:txBody>
      </p:sp>
      <p:sp>
        <p:nvSpPr>
          <p:cNvPr id="61452" name="Text Box 12"/>
          <p:cNvSpPr txBox="1">
            <a:spLocks noChangeArrowheads="1"/>
          </p:cNvSpPr>
          <p:nvPr/>
        </p:nvSpPr>
        <p:spPr bwMode="auto">
          <a:xfrm>
            <a:off x="3707904" y="2780928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latin typeface="Arial Black" pitchFamily="34" charset="0"/>
              </a:rPr>
              <a:t>●</a:t>
            </a:r>
          </a:p>
        </p:txBody>
      </p:sp>
      <p:sp>
        <p:nvSpPr>
          <p:cNvPr id="61453" name="Text Box 13"/>
          <p:cNvSpPr txBox="1">
            <a:spLocks noChangeArrowheads="1"/>
          </p:cNvSpPr>
          <p:nvPr/>
        </p:nvSpPr>
        <p:spPr bwMode="auto">
          <a:xfrm>
            <a:off x="3000364" y="2786058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latin typeface="Arial Black" pitchFamily="34" charset="0"/>
              </a:rPr>
              <a:t>●</a:t>
            </a: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395536" y="2060848"/>
            <a:ext cx="38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>
                <a:sym typeface="Symbol" pitchFamily="18" charset="2"/>
              </a:rPr>
              <a:t></a:t>
            </a: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1115616" y="2780928"/>
            <a:ext cx="457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dirty="0">
                <a:latin typeface="Cambria Math" pitchFamily="18" charset="0"/>
                <a:ea typeface="Cambria Math" pitchFamily="18" charset="0"/>
              </a:rPr>
              <a:t>5</a:t>
            </a: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755576" y="2780928"/>
            <a:ext cx="43204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dirty="0">
                <a:solidFill>
                  <a:srgbClr val="0000FF"/>
                </a:solidFill>
                <a:latin typeface="Cambria Math" pitchFamily="18" charset="0"/>
                <a:ea typeface="Cambria Math" pitchFamily="18" charset="0"/>
              </a:rPr>
              <a:t>2</a:t>
            </a:r>
          </a:p>
        </p:txBody>
      </p:sp>
      <p:sp>
        <p:nvSpPr>
          <p:cNvPr id="61460" name="Line 20"/>
          <p:cNvSpPr>
            <a:spLocks noChangeShapeType="1"/>
          </p:cNvSpPr>
          <p:nvPr/>
        </p:nvSpPr>
        <p:spPr bwMode="auto">
          <a:xfrm>
            <a:off x="1331640" y="2348880"/>
            <a:ext cx="0" cy="533400"/>
          </a:xfrm>
          <a:prstGeom prst="line">
            <a:avLst/>
          </a:prstGeom>
          <a:noFill/>
          <a:ln w="38100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461" name="Text Box 21"/>
          <p:cNvSpPr txBox="1">
            <a:spLocks noChangeArrowheads="1"/>
          </p:cNvSpPr>
          <p:nvPr/>
        </p:nvSpPr>
        <p:spPr bwMode="auto">
          <a:xfrm>
            <a:off x="3714744" y="2348880"/>
            <a:ext cx="50006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dirty="0" smtClean="0">
                <a:latin typeface="Cambria Math" pitchFamily="18" charset="0"/>
                <a:ea typeface="Cambria Math" pitchFamily="18" charset="0"/>
              </a:rPr>
              <a:t>2</a:t>
            </a:r>
            <a:endParaRPr lang="ru-RU" sz="44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1462" name="Line 22"/>
          <p:cNvSpPr>
            <a:spLocks noChangeShapeType="1"/>
          </p:cNvSpPr>
          <p:nvPr/>
        </p:nvSpPr>
        <p:spPr bwMode="auto">
          <a:xfrm>
            <a:off x="1619672" y="2348880"/>
            <a:ext cx="0" cy="1584176"/>
          </a:xfrm>
          <a:prstGeom prst="line">
            <a:avLst/>
          </a:prstGeom>
          <a:noFill/>
          <a:ln w="38100">
            <a:solidFill>
              <a:srgbClr val="6600FF"/>
            </a:solidFill>
            <a:prstDash val="solid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463" name="Line 23"/>
          <p:cNvSpPr>
            <a:spLocks noChangeShapeType="1"/>
          </p:cNvSpPr>
          <p:nvPr/>
        </p:nvSpPr>
        <p:spPr bwMode="auto">
          <a:xfrm flipH="1">
            <a:off x="1979712" y="2348880"/>
            <a:ext cx="0" cy="2367136"/>
          </a:xfrm>
          <a:prstGeom prst="line">
            <a:avLst/>
          </a:prstGeom>
          <a:noFill/>
          <a:ln w="38100">
            <a:solidFill>
              <a:srgbClr val="990099"/>
            </a:solidFill>
            <a:prstDash val="solid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465" name="Text Box 25"/>
          <p:cNvSpPr txBox="1">
            <a:spLocks noChangeArrowheads="1"/>
          </p:cNvSpPr>
          <p:nvPr/>
        </p:nvSpPr>
        <p:spPr bwMode="auto">
          <a:xfrm>
            <a:off x="827584" y="2564904"/>
            <a:ext cx="42143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>
                <a:sym typeface="Symbol" pitchFamily="18" charset="2"/>
              </a:rPr>
              <a:t></a:t>
            </a:r>
          </a:p>
        </p:txBody>
      </p:sp>
      <p:sp>
        <p:nvSpPr>
          <p:cNvPr id="61467" name="Text Box 27"/>
          <p:cNvSpPr txBox="1">
            <a:spLocks noChangeArrowheads="1"/>
          </p:cNvSpPr>
          <p:nvPr/>
        </p:nvSpPr>
        <p:spPr bwMode="auto">
          <a:xfrm>
            <a:off x="755576" y="2204864"/>
            <a:ext cx="457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dirty="0">
                <a:solidFill>
                  <a:srgbClr val="0000FF"/>
                </a:solidFill>
                <a:latin typeface="Cambria Math" pitchFamily="18" charset="0"/>
                <a:ea typeface="Cambria Math" pitchFamily="18" charset="0"/>
              </a:rPr>
              <a:t>5</a:t>
            </a:r>
          </a:p>
        </p:txBody>
      </p:sp>
      <p:sp>
        <p:nvSpPr>
          <p:cNvPr id="61469" name="Line 29"/>
          <p:cNvSpPr>
            <a:spLocks noChangeShapeType="1"/>
          </p:cNvSpPr>
          <p:nvPr/>
        </p:nvSpPr>
        <p:spPr bwMode="auto">
          <a:xfrm>
            <a:off x="1547664" y="4797152"/>
            <a:ext cx="38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71" name="Text Box 31"/>
          <p:cNvSpPr txBox="1">
            <a:spLocks noChangeArrowheads="1"/>
          </p:cNvSpPr>
          <p:nvPr/>
        </p:nvSpPr>
        <p:spPr bwMode="auto">
          <a:xfrm>
            <a:off x="1403648" y="3717032"/>
            <a:ext cx="457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dirty="0">
                <a:latin typeface="Cambria Math" pitchFamily="18" charset="0"/>
                <a:ea typeface="Cambria Math" pitchFamily="18" charset="0"/>
              </a:rPr>
              <a:t>6</a:t>
            </a:r>
          </a:p>
        </p:txBody>
      </p:sp>
      <p:sp>
        <p:nvSpPr>
          <p:cNvPr id="61473" name="Text Box 33"/>
          <p:cNvSpPr txBox="1">
            <a:spLocks noChangeArrowheads="1"/>
          </p:cNvSpPr>
          <p:nvPr/>
        </p:nvSpPr>
        <p:spPr bwMode="auto">
          <a:xfrm>
            <a:off x="1785918" y="5715016"/>
            <a:ext cx="457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0</a:t>
            </a:r>
          </a:p>
        </p:txBody>
      </p:sp>
      <p:sp>
        <p:nvSpPr>
          <p:cNvPr id="61474" name="Text Box 34"/>
          <p:cNvSpPr txBox="1">
            <a:spLocks noChangeArrowheads="1"/>
          </p:cNvSpPr>
          <p:nvPr/>
        </p:nvSpPr>
        <p:spPr bwMode="auto">
          <a:xfrm>
            <a:off x="1763688" y="4581128"/>
            <a:ext cx="457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dirty="0" smtClean="0">
                <a:latin typeface="Cambria Math" pitchFamily="18" charset="0"/>
                <a:ea typeface="Cambria Math" pitchFamily="18" charset="0"/>
              </a:rPr>
              <a:t>0</a:t>
            </a:r>
            <a:endParaRPr lang="ru-RU" sz="44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1475" name="Text Box 35"/>
          <p:cNvSpPr txBox="1">
            <a:spLocks noChangeArrowheads="1"/>
          </p:cNvSpPr>
          <p:nvPr/>
        </p:nvSpPr>
        <p:spPr bwMode="auto">
          <a:xfrm>
            <a:off x="395536" y="3068960"/>
            <a:ext cx="38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>
                <a:sym typeface="Symbol" pitchFamily="18" charset="2"/>
              </a:rPr>
              <a:t></a:t>
            </a:r>
          </a:p>
        </p:txBody>
      </p:sp>
      <p:sp>
        <p:nvSpPr>
          <p:cNvPr id="61476" name="Text Box 36"/>
          <p:cNvSpPr txBox="1">
            <a:spLocks noChangeArrowheads="1"/>
          </p:cNvSpPr>
          <p:nvPr/>
        </p:nvSpPr>
        <p:spPr bwMode="auto">
          <a:xfrm>
            <a:off x="755576" y="3212976"/>
            <a:ext cx="86409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dirty="0" smtClean="0">
                <a:latin typeface="Cambria Math" pitchFamily="18" charset="0"/>
                <a:ea typeface="Cambria Math" pitchFamily="18" charset="0"/>
              </a:rPr>
              <a:t>25</a:t>
            </a:r>
            <a:endParaRPr lang="ru-RU" sz="44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1477" name="Text Box 37"/>
          <p:cNvSpPr txBox="1">
            <a:spLocks noChangeArrowheads="1"/>
          </p:cNvSpPr>
          <p:nvPr/>
        </p:nvSpPr>
        <p:spPr bwMode="auto">
          <a:xfrm>
            <a:off x="1475656" y="4149080"/>
            <a:ext cx="457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dirty="0">
                <a:latin typeface="Cambria Math" pitchFamily="18" charset="0"/>
                <a:ea typeface="Cambria Math" pitchFamily="18" charset="0"/>
              </a:rPr>
              <a:t>5</a:t>
            </a:r>
          </a:p>
        </p:txBody>
      </p:sp>
      <p:sp>
        <p:nvSpPr>
          <p:cNvPr id="61478" name="Line 38"/>
          <p:cNvSpPr>
            <a:spLocks noChangeShapeType="1"/>
          </p:cNvSpPr>
          <p:nvPr/>
        </p:nvSpPr>
        <p:spPr bwMode="auto">
          <a:xfrm>
            <a:off x="971600" y="3933056"/>
            <a:ext cx="457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81" name="Text Box 41"/>
          <p:cNvSpPr txBox="1">
            <a:spLocks noChangeArrowheads="1"/>
          </p:cNvSpPr>
          <p:nvPr/>
        </p:nvSpPr>
        <p:spPr bwMode="auto">
          <a:xfrm>
            <a:off x="3357554" y="2348880"/>
            <a:ext cx="42862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dirty="0">
                <a:latin typeface="Cambria Math" pitchFamily="18" charset="0"/>
                <a:ea typeface="Cambria Math" pitchFamily="18" charset="0"/>
              </a:rPr>
              <a:t>1</a:t>
            </a:r>
          </a:p>
        </p:txBody>
      </p:sp>
      <p:sp>
        <p:nvSpPr>
          <p:cNvPr id="61482" name="Text Box 42"/>
          <p:cNvSpPr txBox="1">
            <a:spLocks noChangeArrowheads="1"/>
          </p:cNvSpPr>
          <p:nvPr/>
        </p:nvSpPr>
        <p:spPr bwMode="auto">
          <a:xfrm>
            <a:off x="2928926" y="2348880"/>
            <a:ext cx="50006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dirty="0">
                <a:latin typeface="Cambria Math" pitchFamily="18" charset="0"/>
                <a:ea typeface="Cambria Math" pitchFamily="18" charset="0"/>
              </a:rPr>
              <a:t>5</a:t>
            </a:r>
          </a:p>
        </p:txBody>
      </p:sp>
      <p:sp>
        <p:nvSpPr>
          <p:cNvPr id="61483" name="Arc 43"/>
          <p:cNvSpPr>
            <a:spLocks/>
          </p:cNvSpPr>
          <p:nvPr/>
        </p:nvSpPr>
        <p:spPr bwMode="auto">
          <a:xfrm rot="12742411" flipV="1">
            <a:off x="792199" y="1678936"/>
            <a:ext cx="286794" cy="220045"/>
          </a:xfrm>
          <a:custGeom>
            <a:avLst/>
            <a:gdLst>
              <a:gd name="T0" fmla="*/ 0 w 30957"/>
              <a:gd name="T1" fmla="*/ 17422 h 27003"/>
              <a:gd name="T2" fmla="*/ 262334 w 30957"/>
              <a:gd name="T3" fmla="*/ 220663 h 27003"/>
              <a:gd name="T4" fmla="*/ 81092 w 30957"/>
              <a:gd name="T5" fmla="*/ 176511 h 27003"/>
              <a:gd name="T6" fmla="*/ 0 60000 65536"/>
              <a:gd name="T7" fmla="*/ 0 60000 65536"/>
              <a:gd name="T8" fmla="*/ 0 60000 65536"/>
              <a:gd name="T9" fmla="*/ 0 w 30957"/>
              <a:gd name="T10" fmla="*/ 0 h 27003"/>
              <a:gd name="T11" fmla="*/ 30957 w 30957"/>
              <a:gd name="T12" fmla="*/ 27003 h 270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957" h="27003" fill="none" extrusionOk="0">
                <a:moveTo>
                  <a:pt x="-1" y="2131"/>
                </a:moveTo>
                <a:cubicBezTo>
                  <a:pt x="2919" y="728"/>
                  <a:pt x="6117" y="-1"/>
                  <a:pt x="9357" y="0"/>
                </a:cubicBezTo>
                <a:cubicBezTo>
                  <a:pt x="21286" y="0"/>
                  <a:pt x="30957" y="9670"/>
                  <a:pt x="30957" y="21600"/>
                </a:cubicBezTo>
                <a:cubicBezTo>
                  <a:pt x="30957" y="23422"/>
                  <a:pt x="30726" y="25238"/>
                  <a:pt x="30270" y="27003"/>
                </a:cubicBezTo>
              </a:path>
              <a:path w="30957" h="27003" stroke="0" extrusionOk="0">
                <a:moveTo>
                  <a:pt x="-1" y="2131"/>
                </a:moveTo>
                <a:cubicBezTo>
                  <a:pt x="2919" y="728"/>
                  <a:pt x="6117" y="-1"/>
                  <a:pt x="9357" y="0"/>
                </a:cubicBezTo>
                <a:cubicBezTo>
                  <a:pt x="21286" y="0"/>
                  <a:pt x="30957" y="9670"/>
                  <a:pt x="30957" y="21600"/>
                </a:cubicBezTo>
                <a:cubicBezTo>
                  <a:pt x="30957" y="23422"/>
                  <a:pt x="30726" y="25238"/>
                  <a:pt x="30270" y="27003"/>
                </a:cubicBezTo>
                <a:lnTo>
                  <a:pt x="9357" y="21600"/>
                </a:lnTo>
                <a:close/>
              </a:path>
            </a:pathLst>
          </a:custGeom>
          <a:noFill/>
          <a:ln w="571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86" name="Text Box 46"/>
          <p:cNvSpPr txBox="1">
            <a:spLocks noChangeArrowheads="1"/>
          </p:cNvSpPr>
          <p:nvPr/>
        </p:nvSpPr>
        <p:spPr bwMode="auto">
          <a:xfrm>
            <a:off x="1475656" y="5013176"/>
            <a:ext cx="93610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dirty="0" smtClean="0">
                <a:latin typeface="Cambria Math" pitchFamily="18" charset="0"/>
                <a:ea typeface="Cambria Math" pitchFamily="18" charset="0"/>
              </a:rPr>
              <a:t>10</a:t>
            </a:r>
            <a:endParaRPr lang="ru-RU" sz="44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1488" name="Text Box 48"/>
          <p:cNvSpPr txBox="1">
            <a:spLocks noChangeArrowheads="1"/>
          </p:cNvSpPr>
          <p:nvPr/>
        </p:nvSpPr>
        <p:spPr bwMode="auto">
          <a:xfrm>
            <a:off x="1187624" y="4005064"/>
            <a:ext cx="304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>
                <a:sym typeface="Symbol" pitchFamily="18" charset="2"/>
              </a:rPr>
              <a:t></a:t>
            </a:r>
          </a:p>
        </p:txBody>
      </p:sp>
      <p:sp>
        <p:nvSpPr>
          <p:cNvPr id="61490" name="Text Box 50"/>
          <p:cNvSpPr txBox="1">
            <a:spLocks noChangeArrowheads="1"/>
          </p:cNvSpPr>
          <p:nvPr/>
        </p:nvSpPr>
        <p:spPr bwMode="auto">
          <a:xfrm>
            <a:off x="1475656" y="4581128"/>
            <a:ext cx="457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dirty="0">
                <a:latin typeface="Cambria Math" pitchFamily="18" charset="0"/>
                <a:ea typeface="Cambria Math" pitchFamily="18" charset="0"/>
              </a:rPr>
              <a:t>1</a:t>
            </a:r>
          </a:p>
        </p:txBody>
      </p:sp>
      <p:sp>
        <p:nvSpPr>
          <p:cNvPr id="61491" name="Text Box 51"/>
          <p:cNvSpPr txBox="1">
            <a:spLocks noChangeArrowheads="1"/>
          </p:cNvSpPr>
          <p:nvPr/>
        </p:nvSpPr>
        <p:spPr bwMode="auto">
          <a:xfrm>
            <a:off x="5580112" y="1412776"/>
            <a:ext cx="324036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spcBef>
                <a:spcPct val="50000"/>
              </a:spcBef>
              <a:buAutoNum type="arabicPeriod"/>
            </a:pPr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Находим второе неполное делимое 25.</a:t>
            </a:r>
          </a:p>
          <a:p>
            <a:pPr marL="514350" indent="-514350">
              <a:spcBef>
                <a:spcPct val="50000"/>
              </a:spcBef>
              <a:buAutoNum type="arabicPeriod"/>
            </a:pPr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Если остаток равен нулю, сносим следующий разряд десятков </a:t>
            </a:r>
          </a:p>
          <a:p>
            <a:pPr marL="514350" indent="-514350">
              <a:spcBef>
                <a:spcPct val="50000"/>
              </a:spcBef>
              <a:buAutoNum type="arabicPeriod"/>
            </a:pPr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Продолжаем работу по алгоритму…</a:t>
            </a:r>
          </a:p>
          <a:p>
            <a:pPr marL="514350" indent="-514350">
              <a:spcBef>
                <a:spcPct val="50000"/>
              </a:spcBef>
              <a:buAutoNum type="arabicPeriod"/>
            </a:pPr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Читаю ответ… </a:t>
            </a:r>
            <a:endParaRPr lang="ru-RU" sz="24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683568" y="476672"/>
            <a:ext cx="7885492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 Math" pitchFamily="18" charset="0"/>
                <a:ea typeface="Cambria Math" pitchFamily="18" charset="0"/>
              </a:rPr>
              <a:t>Письменные приёмы деления:</a:t>
            </a:r>
            <a:endParaRPr lang="ru-RU" sz="4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0" name="Text Box 11"/>
          <p:cNvSpPr txBox="1">
            <a:spLocks noChangeArrowheads="1"/>
          </p:cNvSpPr>
          <p:nvPr/>
        </p:nvSpPr>
        <p:spPr bwMode="auto">
          <a:xfrm>
            <a:off x="2571736" y="2780928"/>
            <a:ext cx="42862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latin typeface="Arial Black" pitchFamily="34" charset="0"/>
              </a:rPr>
              <a:t>●</a:t>
            </a:r>
          </a:p>
        </p:txBody>
      </p:sp>
      <p:sp>
        <p:nvSpPr>
          <p:cNvPr id="51" name="Arc 43"/>
          <p:cNvSpPr>
            <a:spLocks/>
          </p:cNvSpPr>
          <p:nvPr/>
        </p:nvSpPr>
        <p:spPr bwMode="auto">
          <a:xfrm rot="12742411" flipV="1">
            <a:off x="1163511" y="1682207"/>
            <a:ext cx="264249" cy="255609"/>
          </a:xfrm>
          <a:custGeom>
            <a:avLst/>
            <a:gdLst>
              <a:gd name="T0" fmla="*/ 0 w 30957"/>
              <a:gd name="T1" fmla="*/ 17422 h 27003"/>
              <a:gd name="T2" fmla="*/ 262334 w 30957"/>
              <a:gd name="T3" fmla="*/ 220663 h 27003"/>
              <a:gd name="T4" fmla="*/ 81092 w 30957"/>
              <a:gd name="T5" fmla="*/ 176511 h 27003"/>
              <a:gd name="T6" fmla="*/ 0 60000 65536"/>
              <a:gd name="T7" fmla="*/ 0 60000 65536"/>
              <a:gd name="T8" fmla="*/ 0 60000 65536"/>
              <a:gd name="T9" fmla="*/ 0 w 30957"/>
              <a:gd name="T10" fmla="*/ 0 h 27003"/>
              <a:gd name="T11" fmla="*/ 30957 w 30957"/>
              <a:gd name="T12" fmla="*/ 27003 h 270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957" h="27003" fill="none" extrusionOk="0">
                <a:moveTo>
                  <a:pt x="-1" y="2131"/>
                </a:moveTo>
                <a:cubicBezTo>
                  <a:pt x="2919" y="728"/>
                  <a:pt x="6117" y="-1"/>
                  <a:pt x="9357" y="0"/>
                </a:cubicBezTo>
                <a:cubicBezTo>
                  <a:pt x="21286" y="0"/>
                  <a:pt x="30957" y="9670"/>
                  <a:pt x="30957" y="21600"/>
                </a:cubicBezTo>
                <a:cubicBezTo>
                  <a:pt x="30957" y="23422"/>
                  <a:pt x="30726" y="25238"/>
                  <a:pt x="30270" y="27003"/>
                </a:cubicBezTo>
              </a:path>
              <a:path w="30957" h="27003" stroke="0" extrusionOk="0">
                <a:moveTo>
                  <a:pt x="-1" y="2131"/>
                </a:moveTo>
                <a:cubicBezTo>
                  <a:pt x="2919" y="728"/>
                  <a:pt x="6117" y="-1"/>
                  <a:pt x="9357" y="0"/>
                </a:cubicBezTo>
                <a:cubicBezTo>
                  <a:pt x="21286" y="0"/>
                  <a:pt x="30957" y="9670"/>
                  <a:pt x="30957" y="21600"/>
                </a:cubicBezTo>
                <a:cubicBezTo>
                  <a:pt x="30957" y="23422"/>
                  <a:pt x="30726" y="25238"/>
                  <a:pt x="30270" y="27003"/>
                </a:cubicBezTo>
                <a:lnTo>
                  <a:pt x="9357" y="21600"/>
                </a:lnTo>
                <a:close/>
              </a:path>
            </a:pathLst>
          </a:custGeom>
          <a:noFill/>
          <a:ln w="571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" name="Arc 43"/>
          <p:cNvSpPr>
            <a:spLocks/>
          </p:cNvSpPr>
          <p:nvPr/>
        </p:nvSpPr>
        <p:spPr bwMode="auto">
          <a:xfrm rot="12742411" flipV="1">
            <a:off x="1522912" y="1682024"/>
            <a:ext cx="265525" cy="253594"/>
          </a:xfrm>
          <a:custGeom>
            <a:avLst/>
            <a:gdLst>
              <a:gd name="T0" fmla="*/ 0 w 30957"/>
              <a:gd name="T1" fmla="*/ 17422 h 27003"/>
              <a:gd name="T2" fmla="*/ 262334 w 30957"/>
              <a:gd name="T3" fmla="*/ 220663 h 27003"/>
              <a:gd name="T4" fmla="*/ 81092 w 30957"/>
              <a:gd name="T5" fmla="*/ 176511 h 27003"/>
              <a:gd name="T6" fmla="*/ 0 60000 65536"/>
              <a:gd name="T7" fmla="*/ 0 60000 65536"/>
              <a:gd name="T8" fmla="*/ 0 60000 65536"/>
              <a:gd name="T9" fmla="*/ 0 w 30957"/>
              <a:gd name="T10" fmla="*/ 0 h 27003"/>
              <a:gd name="T11" fmla="*/ 30957 w 30957"/>
              <a:gd name="T12" fmla="*/ 27003 h 270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957" h="27003" fill="none" extrusionOk="0">
                <a:moveTo>
                  <a:pt x="-1" y="2131"/>
                </a:moveTo>
                <a:cubicBezTo>
                  <a:pt x="2919" y="728"/>
                  <a:pt x="6117" y="-1"/>
                  <a:pt x="9357" y="0"/>
                </a:cubicBezTo>
                <a:cubicBezTo>
                  <a:pt x="21286" y="0"/>
                  <a:pt x="30957" y="9670"/>
                  <a:pt x="30957" y="21600"/>
                </a:cubicBezTo>
                <a:cubicBezTo>
                  <a:pt x="30957" y="23422"/>
                  <a:pt x="30726" y="25238"/>
                  <a:pt x="30270" y="27003"/>
                </a:cubicBezTo>
              </a:path>
              <a:path w="30957" h="27003" stroke="0" extrusionOk="0">
                <a:moveTo>
                  <a:pt x="-1" y="2131"/>
                </a:moveTo>
                <a:cubicBezTo>
                  <a:pt x="2919" y="728"/>
                  <a:pt x="6117" y="-1"/>
                  <a:pt x="9357" y="0"/>
                </a:cubicBezTo>
                <a:cubicBezTo>
                  <a:pt x="21286" y="0"/>
                  <a:pt x="30957" y="9670"/>
                  <a:pt x="30957" y="21600"/>
                </a:cubicBezTo>
                <a:cubicBezTo>
                  <a:pt x="30957" y="23422"/>
                  <a:pt x="30726" y="25238"/>
                  <a:pt x="30270" y="27003"/>
                </a:cubicBezTo>
                <a:lnTo>
                  <a:pt x="9357" y="21600"/>
                </a:lnTo>
                <a:close/>
              </a:path>
            </a:pathLst>
          </a:custGeom>
          <a:noFill/>
          <a:ln w="571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" name="Arc 43"/>
          <p:cNvSpPr>
            <a:spLocks/>
          </p:cNvSpPr>
          <p:nvPr/>
        </p:nvSpPr>
        <p:spPr bwMode="auto">
          <a:xfrm rot="12742411" flipV="1">
            <a:off x="1780395" y="1715262"/>
            <a:ext cx="326626" cy="157216"/>
          </a:xfrm>
          <a:custGeom>
            <a:avLst/>
            <a:gdLst>
              <a:gd name="T0" fmla="*/ 0 w 30957"/>
              <a:gd name="T1" fmla="*/ 17422 h 27003"/>
              <a:gd name="T2" fmla="*/ 262334 w 30957"/>
              <a:gd name="T3" fmla="*/ 220663 h 27003"/>
              <a:gd name="T4" fmla="*/ 81092 w 30957"/>
              <a:gd name="T5" fmla="*/ 176511 h 27003"/>
              <a:gd name="T6" fmla="*/ 0 60000 65536"/>
              <a:gd name="T7" fmla="*/ 0 60000 65536"/>
              <a:gd name="T8" fmla="*/ 0 60000 65536"/>
              <a:gd name="T9" fmla="*/ 0 w 30957"/>
              <a:gd name="T10" fmla="*/ 0 h 27003"/>
              <a:gd name="T11" fmla="*/ 30957 w 30957"/>
              <a:gd name="T12" fmla="*/ 27003 h 270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957" h="27003" fill="none" extrusionOk="0">
                <a:moveTo>
                  <a:pt x="-1" y="2131"/>
                </a:moveTo>
                <a:cubicBezTo>
                  <a:pt x="2919" y="728"/>
                  <a:pt x="6117" y="-1"/>
                  <a:pt x="9357" y="0"/>
                </a:cubicBezTo>
                <a:cubicBezTo>
                  <a:pt x="21286" y="0"/>
                  <a:pt x="30957" y="9670"/>
                  <a:pt x="30957" y="21600"/>
                </a:cubicBezTo>
                <a:cubicBezTo>
                  <a:pt x="30957" y="23422"/>
                  <a:pt x="30726" y="25238"/>
                  <a:pt x="30270" y="27003"/>
                </a:cubicBezTo>
              </a:path>
              <a:path w="30957" h="27003" stroke="0" extrusionOk="0">
                <a:moveTo>
                  <a:pt x="-1" y="2131"/>
                </a:moveTo>
                <a:cubicBezTo>
                  <a:pt x="2919" y="728"/>
                  <a:pt x="6117" y="-1"/>
                  <a:pt x="9357" y="0"/>
                </a:cubicBezTo>
                <a:cubicBezTo>
                  <a:pt x="21286" y="0"/>
                  <a:pt x="30957" y="9670"/>
                  <a:pt x="30957" y="21600"/>
                </a:cubicBezTo>
                <a:cubicBezTo>
                  <a:pt x="30957" y="23422"/>
                  <a:pt x="30726" y="25238"/>
                  <a:pt x="30270" y="27003"/>
                </a:cubicBezTo>
                <a:lnTo>
                  <a:pt x="9357" y="21600"/>
                </a:lnTo>
                <a:close/>
              </a:path>
            </a:pathLst>
          </a:custGeom>
          <a:noFill/>
          <a:ln w="571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7" name="Line 18"/>
          <p:cNvSpPr>
            <a:spLocks noChangeShapeType="1"/>
          </p:cNvSpPr>
          <p:nvPr/>
        </p:nvSpPr>
        <p:spPr bwMode="auto">
          <a:xfrm>
            <a:off x="1259632" y="5229200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9" name="Line 49"/>
          <p:cNvSpPr>
            <a:spLocks noChangeShapeType="1"/>
          </p:cNvSpPr>
          <p:nvPr/>
        </p:nvSpPr>
        <p:spPr bwMode="auto">
          <a:xfrm>
            <a:off x="1619672" y="5661248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1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1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1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61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61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61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6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61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61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61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61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61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61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61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61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61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6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61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6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61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61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8" grpId="0"/>
      <p:bldP spid="61451" grpId="0"/>
      <p:bldP spid="61452" grpId="0"/>
      <p:bldP spid="61453" grpId="0"/>
      <p:bldP spid="10256" grpId="0"/>
      <p:bldP spid="10257" grpId="0"/>
      <p:bldP spid="10259" grpId="0"/>
      <p:bldP spid="61460" grpId="0" animBg="1"/>
      <p:bldP spid="61461" grpId="0"/>
      <p:bldP spid="61462" grpId="0" animBg="1"/>
      <p:bldP spid="61463" grpId="0" animBg="1"/>
      <p:bldP spid="61465" grpId="0"/>
      <p:bldP spid="61467" grpId="0"/>
      <p:bldP spid="61469" grpId="0" animBg="1"/>
      <p:bldP spid="61471" grpId="0"/>
      <p:bldP spid="61473" grpId="0"/>
      <p:bldP spid="61474" grpId="0"/>
      <p:bldP spid="61475" grpId="0"/>
      <p:bldP spid="61476" grpId="0"/>
      <p:bldP spid="61477" grpId="0"/>
      <p:bldP spid="61478" grpId="0" animBg="1"/>
      <p:bldP spid="61481" grpId="0"/>
      <p:bldP spid="61482" grpId="0"/>
      <p:bldP spid="61483" grpId="0" animBg="1"/>
      <p:bldP spid="61486" grpId="0"/>
      <p:bldP spid="61488" grpId="0"/>
      <p:bldP spid="61490" grpId="0"/>
      <p:bldP spid="50" grpId="0"/>
      <p:bldP spid="51" grpId="0" animBg="1"/>
      <p:bldP spid="52" grpId="0" animBg="1"/>
      <p:bldP spid="54" grpId="0" animBg="1"/>
      <p:bldP spid="57" grpId="0" animBg="1"/>
      <p:bldP spid="5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3733800" y="35814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505200" y="34290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928662" y="2000240"/>
            <a:ext cx="6745952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8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Физминутка</a:t>
            </a:r>
            <a:endParaRPr lang="ru-RU" sz="88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>
            <a:hlinkClick r:id="rId2" action="ppaction://hlinkfile"/>
          </p:cNvPr>
          <p:cNvSpPr/>
          <p:nvPr/>
        </p:nvSpPr>
        <p:spPr>
          <a:xfrm>
            <a:off x="0" y="5929330"/>
            <a:ext cx="500034" cy="3571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Домашнее задание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учебник с .71, № 6: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1 - уровень а).   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2 - уровень б).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3 - уровень  а),б).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j02321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928934"/>
            <a:ext cx="2032000" cy="2085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7"/>
          <p:cNvSpPr>
            <a:spLocks noChangeArrowheads="1" noChangeShapeType="1" noTextEdit="1"/>
          </p:cNvSpPr>
          <p:nvPr/>
        </p:nvSpPr>
        <p:spPr bwMode="auto">
          <a:xfrm rot="211219">
            <a:off x="2032571" y="1345316"/>
            <a:ext cx="4896544" cy="187220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Математика </a:t>
            </a:r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 –  </a:t>
            </a:r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3" name="WordArt 7"/>
          <p:cNvSpPr>
            <a:spLocks noChangeArrowheads="1" noChangeShapeType="1" noTextEdit="1"/>
          </p:cNvSpPr>
          <p:nvPr/>
        </p:nvSpPr>
        <p:spPr bwMode="auto">
          <a:xfrm>
            <a:off x="1403648" y="3212976"/>
            <a:ext cx="6120680" cy="136815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гимнастика   для  ума.</a:t>
            </a:r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214290"/>
            <a:ext cx="368402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 Math" pitchFamily="18" charset="0"/>
                <a:ea typeface="Cambria Math" pitchFamily="18" charset="0"/>
              </a:rPr>
              <a:t>Цели урока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14282" y="1428736"/>
            <a:ext cx="8929718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514350" indent="-514350">
              <a:spcBef>
                <a:spcPct val="50000"/>
              </a:spcBef>
              <a:defRPr/>
            </a:pPr>
            <a:r>
              <a:rPr lang="ru-RU" sz="3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 Math" pitchFamily="18" charset="0"/>
                <a:ea typeface="Cambria Math" pitchFamily="18" charset="0"/>
              </a:rPr>
              <a:t>1) Формировать предметные умения: выполнять письменные приемы деления многозначного числа на однозначное</a:t>
            </a:r>
          </a:p>
          <a:p>
            <a:pPr marL="514350" indent="-514350">
              <a:spcBef>
                <a:spcPct val="50000"/>
              </a:spcBef>
              <a:defRPr/>
            </a:pPr>
            <a:r>
              <a:rPr lang="ru-RU" sz="3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 Math" pitchFamily="18" charset="0"/>
                <a:ea typeface="Cambria Math" pitchFamily="18" charset="0"/>
              </a:rPr>
              <a:t>2) </a:t>
            </a:r>
            <a:r>
              <a:rPr lang="ru-RU" sz="36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 Math" pitchFamily="18" charset="0"/>
                <a:ea typeface="Cambria Math" pitchFamily="18" charset="0"/>
              </a:rPr>
              <a:t>Совершнествовать</a:t>
            </a:r>
            <a:r>
              <a:rPr lang="ru-RU" sz="3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 Math" pitchFamily="18" charset="0"/>
                <a:ea typeface="Cambria Math" pitchFamily="18" charset="0"/>
              </a:rPr>
              <a:t> вычислительные навыки</a:t>
            </a:r>
            <a:endParaRPr lang="ru-RU" sz="360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576064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u="sng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Чему будет равен  результат</a:t>
            </a:r>
            <a:endParaRPr lang="ru-RU" b="1" dirty="0" smtClean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7544" y="18864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lt"/>
              </a:rPr>
              <a:t>Математический диктант.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42910" y="1857364"/>
            <a:ext cx="8136904" cy="504056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dirty="0" smtClean="0">
                <a:solidFill>
                  <a:schemeClr val="tx1"/>
                </a:solidFill>
              </a:rPr>
              <a:t>З) сумма чисел 610 и 390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2910" y="2500306"/>
            <a:ext cx="8136904" cy="504056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dirty="0" smtClean="0">
                <a:solidFill>
                  <a:schemeClr val="tx1"/>
                </a:solidFill>
              </a:rPr>
              <a:t>Н) разность чисел 500 и 150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42910" y="3143248"/>
            <a:ext cx="8136904" cy="432048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dirty="0" smtClean="0">
                <a:solidFill>
                  <a:schemeClr val="tx1"/>
                </a:solidFill>
              </a:rPr>
              <a:t>А) произведение чисел 130 и 2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42910" y="3714752"/>
            <a:ext cx="8136904" cy="432048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dirty="0" smtClean="0">
                <a:solidFill>
                  <a:schemeClr val="tx1"/>
                </a:solidFill>
              </a:rPr>
              <a:t>И) частное чисел 180 и 2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42910" y="4286256"/>
            <a:ext cx="8072494" cy="71438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dirty="0" smtClean="0">
                <a:solidFill>
                  <a:schemeClr val="tx1"/>
                </a:solidFill>
              </a:rPr>
              <a:t>Н) 7 увеличить в 50 раз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75115" y="5120618"/>
            <a:ext cx="8072494" cy="71438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dirty="0" smtClean="0">
                <a:solidFill>
                  <a:schemeClr val="tx1"/>
                </a:solidFill>
              </a:rPr>
              <a:t>Е) 810 уменьшить в 90 раз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5" grpId="1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071546"/>
            <a:ext cx="2311666" cy="805198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4400" b="1" dirty="0" smtClean="0">
                <a:latin typeface="Cambria Math" pitchFamily="18" charset="0"/>
                <a:ea typeface="Cambria Math" pitchFamily="18" charset="0"/>
              </a:rPr>
              <a:t>З) </a:t>
            </a:r>
            <a:r>
              <a:rPr lang="ru-RU" sz="44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1000</a:t>
            </a:r>
          </a:p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7544" y="18864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solidFill>
                  <a:schemeClr val="tx2">
                    <a:shade val="85000"/>
                    <a:satMod val="150000"/>
                  </a:schemeClr>
                </a:solidFill>
                <a:latin typeface="Cambria Math" pitchFamily="18" charset="0"/>
                <a:ea typeface="Cambria Math" pitchFamily="18" charset="0"/>
                <a:cs typeface="+mj-lt"/>
              </a:rPr>
              <a:t>Проверим  ответы:</a:t>
            </a: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j-lt"/>
            </a:endParaRPr>
          </a:p>
        </p:txBody>
      </p:sp>
      <p:pic>
        <p:nvPicPr>
          <p:cNvPr id="12" name="Picture 9" descr="J02875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492450">
            <a:off x="6376292" y="4068839"/>
            <a:ext cx="2006287" cy="1676221"/>
          </a:xfrm>
          <a:prstGeom prst="rect">
            <a:avLst/>
          </a:prstGeom>
          <a:noFill/>
        </p:spPr>
      </p:pic>
      <p:sp>
        <p:nvSpPr>
          <p:cNvPr id="13" name="Содержимое 2"/>
          <p:cNvSpPr txBox="1">
            <a:spLocks/>
          </p:cNvSpPr>
          <p:nvPr/>
        </p:nvSpPr>
        <p:spPr bwMode="auto">
          <a:xfrm>
            <a:off x="1357290" y="1857364"/>
            <a:ext cx="2286016" cy="876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Н)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350</a:t>
            </a: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 bwMode="auto">
          <a:xfrm>
            <a:off x="1357290" y="2643182"/>
            <a:ext cx="2286016" cy="1090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А)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260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 bwMode="auto">
          <a:xfrm>
            <a:off x="1357290" y="3500438"/>
            <a:ext cx="2286016" cy="948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И)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90</a:t>
            </a: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 bwMode="auto">
          <a:xfrm>
            <a:off x="1357290" y="4286256"/>
            <a:ext cx="221457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Н)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350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Содержимое 2"/>
          <p:cNvSpPr txBox="1">
            <a:spLocks/>
          </p:cNvSpPr>
          <p:nvPr/>
        </p:nvSpPr>
        <p:spPr bwMode="auto">
          <a:xfrm>
            <a:off x="1428728" y="5143512"/>
            <a:ext cx="221457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Е)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9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Содержимое 2"/>
          <p:cNvSpPr txBox="1">
            <a:spLocks/>
          </p:cNvSpPr>
          <p:nvPr/>
        </p:nvSpPr>
        <p:spPr bwMode="auto">
          <a:xfrm>
            <a:off x="5072066" y="1714488"/>
            <a:ext cx="278608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ru-RU" sz="5400" b="1" dirty="0" smtClean="0">
                <a:solidFill>
                  <a:srgbClr val="0070C0"/>
                </a:solidFill>
                <a:latin typeface="Cambria Math" pitchFamily="18" charset="0"/>
                <a:ea typeface="Cambria Math" pitchFamily="18" charset="0"/>
              </a:rPr>
              <a:t>ЗНАНИЕ</a:t>
            </a:r>
            <a:endParaRPr kumimoji="0" lang="ru-RU" sz="54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/>
              <a:t>Чтение многозначных чисел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43050"/>
            <a:ext cx="3857652" cy="4572032"/>
          </a:xfrm>
        </p:spPr>
        <p:txBody>
          <a:bodyPr/>
          <a:lstStyle/>
          <a:p>
            <a:r>
              <a:rPr lang="ru-RU" sz="5400" dirty="0" smtClean="0"/>
              <a:t>552.671</a:t>
            </a:r>
          </a:p>
          <a:p>
            <a:r>
              <a:rPr lang="ru-RU" sz="5400" dirty="0" smtClean="0"/>
              <a:t>67.823.000 </a:t>
            </a:r>
          </a:p>
          <a:p>
            <a:r>
              <a:rPr lang="ru-RU" sz="5400" dirty="0" smtClean="0"/>
              <a:t>106.708 </a:t>
            </a:r>
          </a:p>
          <a:p>
            <a:r>
              <a:rPr lang="ru-RU" sz="5400" dirty="0" smtClean="0"/>
              <a:t>3.214 </a:t>
            </a:r>
          </a:p>
          <a:p>
            <a:r>
              <a:rPr lang="ru-RU" sz="5400" dirty="0" smtClean="0"/>
              <a:t>48.901</a:t>
            </a:r>
            <a:endParaRPr lang="ru-RU" sz="54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4714876" y="1571612"/>
            <a:ext cx="3971924" cy="4554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3.214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5400" dirty="0" smtClean="0">
                <a:solidFill>
                  <a:srgbClr val="0070C0"/>
                </a:solidFill>
              </a:rPr>
              <a:t>48.901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106.708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5400" dirty="0" smtClean="0">
                <a:solidFill>
                  <a:srgbClr val="0070C0"/>
                </a:solidFill>
              </a:rPr>
              <a:t>552.671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67.823.000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691680" y="260648"/>
            <a:ext cx="5241776" cy="914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Алгоритм</a:t>
            </a: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23528" y="980728"/>
            <a:ext cx="8640960" cy="230425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 3" pitchFamily="18" charset="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– это точное и понятное предписание выполнить конечную последовательность действий, направленную на решение поставленной задачи.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1475656" y="3068960"/>
            <a:ext cx="65532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 3" pitchFamily="18" charset="2"/>
              <a:buChar char="c"/>
              <a:defRPr/>
            </a:pPr>
            <a:r>
              <a:rPr lang="ru-RU" sz="3200" kern="0" dirty="0">
                <a:solidFill>
                  <a:srgbClr val="000066"/>
                </a:solidFill>
                <a:latin typeface="Cambria Math" pitchFamily="18" charset="0"/>
                <a:ea typeface="Cambria Math" pitchFamily="18" charset="0"/>
              </a:rPr>
              <a:t>Синонимы слова</a:t>
            </a:r>
            <a:r>
              <a:rPr lang="ru-RU" sz="3200" kern="0" dirty="0">
                <a:solidFill>
                  <a:srgbClr val="0000CC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3200" kern="0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3200" b="1" kern="0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алгоритм</a:t>
            </a:r>
            <a:r>
              <a:rPr lang="ru-RU" sz="3200" kern="0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»: </a:t>
            </a:r>
          </a:p>
          <a:p>
            <a:pPr marL="1600200" lvl="3" indent="-228600" eaLnBrk="0" hangingPunct="0">
              <a:spcBef>
                <a:spcPct val="20000"/>
              </a:spcBef>
              <a:buClr>
                <a:srgbClr val="D60093"/>
              </a:buClr>
              <a:buFont typeface="Wingdings" pitchFamily="2" charset="2"/>
              <a:buChar char="ü"/>
              <a:defRPr/>
            </a:pPr>
            <a:r>
              <a:rPr lang="ru-RU" sz="3200" kern="0" dirty="0">
                <a:solidFill>
                  <a:srgbClr val="0000CC"/>
                </a:solidFill>
                <a:latin typeface="Cambria Math" pitchFamily="18" charset="0"/>
                <a:ea typeface="Cambria Math" pitchFamily="18" charset="0"/>
              </a:rPr>
              <a:t> план;</a:t>
            </a:r>
          </a:p>
          <a:p>
            <a:pPr marL="1600200" lvl="3" indent="-228600" eaLnBrk="0" hangingPunct="0">
              <a:spcBef>
                <a:spcPct val="20000"/>
              </a:spcBef>
              <a:buClr>
                <a:srgbClr val="D60093"/>
              </a:buClr>
              <a:buFont typeface="Wingdings" pitchFamily="2" charset="2"/>
              <a:buChar char="ü"/>
              <a:defRPr/>
            </a:pPr>
            <a:r>
              <a:rPr lang="ru-RU" sz="3200" kern="0" dirty="0">
                <a:solidFill>
                  <a:srgbClr val="0000CC"/>
                </a:solidFill>
                <a:latin typeface="Cambria Math" pitchFamily="18" charset="0"/>
                <a:ea typeface="Cambria Math" pitchFamily="18" charset="0"/>
              </a:rPr>
              <a:t> инструкция;</a:t>
            </a:r>
          </a:p>
          <a:p>
            <a:pPr marL="1600200" lvl="3" indent="-228600" eaLnBrk="0" hangingPunct="0">
              <a:spcBef>
                <a:spcPct val="20000"/>
              </a:spcBef>
              <a:buClr>
                <a:srgbClr val="D60093"/>
              </a:buClr>
              <a:buFont typeface="Wingdings" pitchFamily="2" charset="2"/>
              <a:buChar char="ü"/>
              <a:defRPr/>
            </a:pPr>
            <a:r>
              <a:rPr lang="ru-RU" sz="3200" kern="0" dirty="0">
                <a:solidFill>
                  <a:srgbClr val="0000CC"/>
                </a:solidFill>
                <a:latin typeface="Cambria Math" pitchFamily="18" charset="0"/>
                <a:ea typeface="Cambria Math" pitchFamily="18" charset="0"/>
              </a:rPr>
              <a:t> рецепт;</a:t>
            </a:r>
          </a:p>
          <a:p>
            <a:pPr marL="1600200" lvl="3" indent="-228600" eaLnBrk="0" hangingPunct="0">
              <a:spcBef>
                <a:spcPct val="20000"/>
              </a:spcBef>
              <a:buClr>
                <a:srgbClr val="D60093"/>
              </a:buClr>
              <a:buFont typeface="Wingdings" pitchFamily="2" charset="2"/>
              <a:buChar char="ü"/>
              <a:defRPr/>
            </a:pPr>
            <a:r>
              <a:rPr lang="ru-RU" sz="3200" kern="0" dirty="0">
                <a:solidFill>
                  <a:srgbClr val="0000CC"/>
                </a:solidFill>
                <a:latin typeface="Cambria Math" pitchFamily="18" charset="0"/>
                <a:ea typeface="Cambria Math" pitchFamily="18" charset="0"/>
              </a:rPr>
              <a:t> предписание.</a:t>
            </a:r>
          </a:p>
          <a:p>
            <a:pPr marL="342900" indent="-342900" eaLnBrk="0" hangingPunct="0">
              <a:spcBef>
                <a:spcPct val="20000"/>
              </a:spcBef>
              <a:buFont typeface="Wingdings 3" pitchFamily="18" charset="2"/>
              <a:buChar char="c"/>
              <a:defRPr/>
            </a:pPr>
            <a:endParaRPr lang="ru-RU" sz="3200" kern="0" dirty="0">
              <a:latin typeface="+mn-lt"/>
            </a:endParaRPr>
          </a:p>
        </p:txBody>
      </p:sp>
      <p:pic>
        <p:nvPicPr>
          <p:cNvPr id="5" name="Рисунок 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149080"/>
            <a:ext cx="1403716" cy="1960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259632" y="332656"/>
            <a:ext cx="6912768" cy="115212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Алгоритм  действий.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1547664" y="1340768"/>
            <a:ext cx="6805264" cy="144016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547664" y="2765494"/>
            <a:ext cx="7056784" cy="151216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611560" y="3699418"/>
            <a:ext cx="7272808" cy="151216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lang="ru-RU" sz="3200" b="1" dirty="0" smtClean="0"/>
          </a:p>
        </p:txBody>
      </p:sp>
      <p:pic>
        <p:nvPicPr>
          <p:cNvPr id="6" name="Picture 26" descr="isp2a">
            <a:hlinkClick r:id="" action="ppaction://noaction"/>
          </p:cNvPr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1459165" cy="1289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71472" y="1500174"/>
            <a:ext cx="828677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400" dirty="0" smtClean="0"/>
              <a:t>       </a:t>
            </a:r>
            <a:r>
              <a:rPr lang="ru-RU" sz="2800" dirty="0" smtClean="0"/>
              <a:t>Записываю пример уголком:</a:t>
            </a:r>
          </a:p>
          <a:p>
            <a:pPr marL="342900" indent="-342900"/>
            <a:endParaRPr lang="ru-RU" sz="2800" dirty="0" smtClean="0"/>
          </a:p>
          <a:p>
            <a:pPr marL="342900" indent="-342900"/>
            <a:r>
              <a:rPr lang="ru-RU" sz="2800" dirty="0" smtClean="0"/>
              <a:t>а)  Выбираем первое неполное делимое;</a:t>
            </a:r>
          </a:p>
          <a:p>
            <a:pPr marL="342900" indent="-342900"/>
            <a:r>
              <a:rPr lang="ru-RU" sz="2800" dirty="0" smtClean="0"/>
              <a:t>б)  намечаем   количество цифр в частном;</a:t>
            </a:r>
          </a:p>
          <a:p>
            <a:pPr marL="342900" indent="-342900"/>
            <a:r>
              <a:rPr lang="ru-RU" sz="2800" dirty="0" smtClean="0"/>
              <a:t>в)  делим первое неполное делимое, подбирая частное;</a:t>
            </a:r>
          </a:p>
          <a:p>
            <a:pPr marL="342900" indent="-342900"/>
            <a:r>
              <a:rPr lang="ru-RU" sz="2800" dirty="0" smtClean="0"/>
              <a:t>г)  делаем проверку:</a:t>
            </a:r>
          </a:p>
          <a:p>
            <a:pPr marL="342900" indent="-342900"/>
            <a:r>
              <a:rPr lang="ru-RU" sz="2800" dirty="0" smtClean="0"/>
              <a:t>     - умножаем частное на делитель,</a:t>
            </a:r>
          </a:p>
          <a:p>
            <a:pPr marL="342900" indent="-342900"/>
            <a:r>
              <a:rPr lang="ru-RU" sz="2800" dirty="0" smtClean="0"/>
              <a:t>     -  из делимого вычитаем пропущенное число,</a:t>
            </a:r>
          </a:p>
          <a:p>
            <a:pPr marL="342900" indent="-342900"/>
            <a:r>
              <a:rPr lang="ru-RU" sz="2800" dirty="0" smtClean="0"/>
              <a:t>     -  сравниваем остаток с делителем;</a:t>
            </a:r>
          </a:p>
          <a:p>
            <a:pPr marL="342900" indent="-342900"/>
            <a:r>
              <a:rPr lang="ru-RU" sz="2800" dirty="0" err="1" smtClean="0"/>
              <a:t>д</a:t>
            </a:r>
            <a:r>
              <a:rPr lang="ru-RU" sz="2800" dirty="0" smtClean="0"/>
              <a:t>)  называем второе неполное делимое…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4.92137E-6 L 0.00781 0.1993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" y="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0.19935 C 0.00816 0.21207 0.01458 0.26087 0.00625 0.27706 C 0.00035 0.30342 -0.00087 0.33557 0.01094 0.35916 C 0.01007 0.37072 0.00781 0.38228 0.00781 0.39385 " pathEditMode="relative" ptsTypes="fffA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0.39385 C 0.00191 0.41744 0.00382 0.42692 0.00625 0.45953 C 0.00677 0.4667 0.01059 0.47294 0.01233 0.47988 C 0.01285 0.48196 0.01389 0.48612 0.01389 0.48612 C 0.0125 0.50046 0.01146 0.51896 0.00469 0.53122 C 0.00347 0.53353 0.00139 0.53492 2.77778E-6 0.53723 C -0.00226 0.54117 -0.00608 0.54972 -0.00608 0.54972 C -0.0059 0.55088 -0.00365 0.56591 -0.00295 0.56799 C 0.00781 0.59713 0.00035 0.56938 0.00469 0.58649 C 0.00521 0.59667 0.00625 0.61725 0.00625 0.61725 " pathEditMode="relative" ptsTypes="fffffffffA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25 0.61748 C 0.0073 0.62627 0.00816 0.64015 0.01094 0.64824 C 0.0125 0.65263 0.01702 0.6605 0.01702 0.6605 C 0.02014 0.67275 0.01615 0.66142 0.02327 0.6709 C 0.02448 0.67252 0.02466 0.67553 0.02622 0.67692 C 0.03212 0.682 0.04289 0.68478 0.04931 0.68917 C 0.05712 0.69449 0.06389 0.69981 0.0724 0.70351 C 0.08021 0.70675 0.08785 0.71045 0.09549 0.71392 C 0.09862 0.71531 0.10469 0.71785 0.10469 0.71785 C 0.1875 0.71577 0.24879 0.71299 0.33698 0.71184 C 0.40018 0.69496 0.46459 0.70629 0.52934 0.70559 C 0.54514 0.70328 0.56129 0.69681 0.57709 0.69542 C 0.58993 0.69426 0.60261 0.69403 0.61546 0.69334 C 0.65487 0.69542 0.69341 0.70213 0.73247 0.70976 C 0.7599 0.7086 0.78507 0.70906 0.81094 0.6975 C 0.82171 0.69819 0.83247 0.69842 0.84323 0.69958 C 0.85 0.70028 0.85712 0.70652 0.8632 0.70976 C 0.87483 0.716 0.87448 0.71415 0.88941 0.716 C 0.954 0.71369 0.9283 0.71392 0.96632 0.71392 " pathEditMode="relative" ptsTypes="ffffffffffffffffffA">
                                      <p:cBhvr>
                                        <p:cTn id="4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539552" y="1700808"/>
            <a:ext cx="28098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dirty="0">
                <a:latin typeface="Cambria Math" pitchFamily="18" charset="0"/>
                <a:ea typeface="Cambria Math" pitchFamily="18" charset="0"/>
              </a:rPr>
              <a:t>Делимое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3491880" y="1700808"/>
            <a:ext cx="287972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dirty="0">
                <a:latin typeface="Cambria Math" pitchFamily="18" charset="0"/>
                <a:ea typeface="Cambria Math" pitchFamily="18" charset="0"/>
              </a:rPr>
              <a:t>делитель</a:t>
            </a:r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3348038" y="1557338"/>
            <a:ext cx="0" cy="1447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Line 9"/>
          <p:cNvSpPr>
            <a:spLocks noChangeShapeType="1"/>
          </p:cNvSpPr>
          <p:nvPr/>
        </p:nvSpPr>
        <p:spPr bwMode="auto">
          <a:xfrm flipH="1">
            <a:off x="3348038" y="2492375"/>
            <a:ext cx="2819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300192" y="1700808"/>
            <a:ext cx="266471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dirty="0">
                <a:latin typeface="Cambria Math" pitchFamily="18" charset="0"/>
                <a:ea typeface="Cambria Math" pitchFamily="18" charset="0"/>
              </a:rPr>
              <a:t>частное</a:t>
            </a: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785786" y="1785926"/>
            <a:ext cx="24482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dirty="0" smtClean="0">
                <a:latin typeface="Cambria Math" pitchFamily="18" charset="0"/>
                <a:ea typeface="Cambria Math" pitchFamily="18" charset="0"/>
              </a:rPr>
              <a:t>7560</a:t>
            </a:r>
            <a:endParaRPr lang="ru-RU" sz="48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3707904" y="1700808"/>
            <a:ext cx="762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5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404664"/>
            <a:ext cx="7885492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 Math" pitchFamily="18" charset="0"/>
                <a:ea typeface="Cambria Math" pitchFamily="18" charset="0"/>
              </a:rPr>
              <a:t>Письменные приёмы деления:</a:t>
            </a:r>
            <a:endParaRPr lang="ru-RU" sz="4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02405E-6 C 0.01562 0.02752 0.00694 0.0081 0.00243 0.07817 C 0.00191 0.0865 -0.00191 0.10061 -0.00712 0.10685 C -0.01285 0.11356 -0.02205 0.11564 -0.02917 0.11841 C -0.04809 0.12604 -0.06754 0.13113 -0.08542 0.14154 C -0.11632 0.13992 -0.15087 0.14223 -0.18073 0.12998 C -0.21337 0.13252 -0.24583 0.13645 -0.27865 0.13876 C -0.29375 0.14339 -0.2849 0.14154 -0.30521 0.14154 " pathEditMode="relative" rAng="0" ptsTypes="fffffffA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00" y="7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 animBg="1"/>
      <p:bldP spid="5" grpId="0" animBg="1"/>
      <p:bldP spid="6" grpId="0"/>
      <p:bldP spid="6" grpId="1"/>
      <p:bldP spid="6" grpId="2"/>
      <p:bldP spid="7" grpId="0"/>
      <p:bldP spid="8" grpId="0"/>
    </p:bldLst>
  </p:timing>
</p:sld>
</file>

<file path=ppt/theme/theme1.xml><?xml version="1.0" encoding="utf-8"?>
<a:theme xmlns:a="http://schemas.openxmlformats.org/drawingml/2006/main" name="Тема1дет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Тема1дети</Template>
  <TotalTime>606</TotalTime>
  <Words>339</Words>
  <Application>Microsoft Office PowerPoint</Application>
  <PresentationFormat>Экран (4:3)</PresentationFormat>
  <Paragraphs>114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Тема1дети</vt:lpstr>
      <vt:lpstr>Слайд 1</vt:lpstr>
      <vt:lpstr>Слайд 2</vt:lpstr>
      <vt:lpstr>Слайд 3</vt:lpstr>
      <vt:lpstr>Слайд 4</vt:lpstr>
      <vt:lpstr>Слайд 5</vt:lpstr>
      <vt:lpstr>Чтение многозначных чисел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Домашнее задание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Преподаватель</dc:creator>
  <cp:lastModifiedBy>Владимир</cp:lastModifiedBy>
  <cp:revision>68</cp:revision>
  <dcterms:created xsi:type="dcterms:W3CDTF">2013-01-17T17:18:18Z</dcterms:created>
  <dcterms:modified xsi:type="dcterms:W3CDTF">2002-03-18T23:44:16Z</dcterms:modified>
</cp:coreProperties>
</file>